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МФТИ</a:t>
            </a:r>
          </a:p>
        </c:rich>
      </c:tx>
      <c:layout>
        <c:manualLayout>
          <c:xMode val="edge"/>
          <c:yMode val="edge"/>
          <c:x val="0.45482754235565359"/>
          <c:y val="0"/>
        </c:manualLayout>
      </c:layout>
    </c:title>
    <c:plotArea>
      <c:layout>
        <c:manualLayout>
          <c:layoutTarget val="inner"/>
          <c:xMode val="edge"/>
          <c:yMode val="edge"/>
          <c:x val="7.5203943023898212E-2"/>
          <c:y val="9.6260341219744527E-2"/>
          <c:w val="0.89666076830132901"/>
          <c:h val="0.80525632440237493"/>
        </c:manualLayout>
      </c:layout>
      <c:bubbleChart>
        <c:varyColors val="1"/>
        <c:ser>
          <c:idx val="0"/>
          <c:order val="0"/>
          <c:dPt>
            <c:idx val="0"/>
            <c:bubble3D val="1"/>
            <c:spPr>
              <a:solidFill>
                <a:sysClr val="windowText" lastClr="000000"/>
              </a:solidFill>
              <a:effectLst>
                <a:outerShdw blurRad="50800" dist="50800" dir="5400000" algn="ctr" rotWithShape="0">
                  <a:sysClr val="window" lastClr="FFFFFF"/>
                </a:outerShdw>
              </a:effectLst>
            </c:spPr>
          </c:dPt>
          <c:dPt>
            <c:idx val="1"/>
            <c:bubble3D val="1"/>
            <c:spPr>
              <a:solidFill>
                <a:srgbClr val="FFFF00">
                  <a:alpha val="50000"/>
                </a:srgbClr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Pt>
            <c:idx val="2"/>
            <c:bubble3D val="1"/>
            <c:spPr>
              <a:solidFill>
                <a:srgbClr val="FF0000"/>
              </a:solidFill>
            </c:spPr>
          </c:dPt>
          <c:dPt>
            <c:idx val="3"/>
            <c:bubble3D val="1"/>
            <c:spPr>
              <a:solidFill>
                <a:srgbClr val="00B050">
                  <a:alpha val="44000"/>
                </a:srgbClr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glow rad="127000">
                  <a:srgbClr val="4F81BD">
                    <a:alpha val="0"/>
                  </a:srgbClr>
                </a:glow>
              </a:effectLst>
            </c:spPr>
          </c:dPt>
          <c:dLbls>
            <c:dLbl>
              <c:idx val="0"/>
              <c:layout>
                <c:manualLayout>
                  <c:x val="-0.11406867961967884"/>
                  <c:y val="-1.0443306455535532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Математика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0.14887312898806396"/>
                  <c:y val="-0.21811835209581074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Физика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4.8415257063085887E-2"/>
                  <c:y val="-4.8946613404809748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ИВТ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1.3426094971696218E-2"/>
                  <c:y val="4.237108959572823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Автоматика и управление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19695442233044327"/>
                  <c:y val="2.5425831283625369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Информационная безопасность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xVal>
            <c:numRef>
              <c:f>'vuz_all_years2 (15)'!$T$10:$T$2642</c:f>
              <c:numCache>
                <c:formatCode>General</c:formatCode>
                <c:ptCount val="5"/>
                <c:pt idx="0">
                  <c:v>176</c:v>
                </c:pt>
                <c:pt idx="1">
                  <c:v>176</c:v>
                </c:pt>
                <c:pt idx="2">
                  <c:v>176</c:v>
                </c:pt>
                <c:pt idx="3">
                  <c:v>176</c:v>
                </c:pt>
                <c:pt idx="4">
                  <c:v>176</c:v>
                </c:pt>
              </c:numCache>
            </c:numRef>
          </c:xVal>
          <c:yVal>
            <c:numRef>
              <c:f>'vuz_all_years2 (15)'!$U$10:$U$2642</c:f>
              <c:numCache>
                <c:formatCode>General</c:formatCode>
                <c:ptCount val="5"/>
                <c:pt idx="0">
                  <c:v>84.5</c:v>
                </c:pt>
                <c:pt idx="1">
                  <c:v>83.9</c:v>
                </c:pt>
                <c:pt idx="2">
                  <c:v>80.3</c:v>
                </c:pt>
                <c:pt idx="3">
                  <c:v>80.900000000000006</c:v>
                </c:pt>
                <c:pt idx="4">
                  <c:v>77</c:v>
                </c:pt>
              </c:numCache>
            </c:numRef>
          </c:yVal>
          <c:bubbleSize>
            <c:numRef>
              <c:f>'vuz_all_years2 (15)'!$V$10:$V$2642</c:f>
              <c:numCache>
                <c:formatCode>General</c:formatCode>
                <c:ptCount val="5"/>
                <c:pt idx="0">
                  <c:v>22</c:v>
                </c:pt>
                <c:pt idx="1">
                  <c:v>107</c:v>
                </c:pt>
                <c:pt idx="2">
                  <c:v>3</c:v>
                </c:pt>
                <c:pt idx="3">
                  <c:v>16</c:v>
                </c:pt>
                <c:pt idx="4">
                  <c:v>1</c:v>
                </c:pt>
              </c:numCache>
            </c:numRef>
          </c:bubbleSize>
          <c:bubble3D val="1"/>
        </c:ser>
        <c:dLbls/>
        <c:bubbleScale val="250"/>
        <c:axId val="54547584"/>
        <c:axId val="54549504"/>
      </c:bubbleChart>
      <c:valAx>
        <c:axId val="54547584"/>
        <c:scaling>
          <c:orientation val="minMax"/>
          <c:max val="190"/>
          <c:min val="15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/>
                  <a:t>Стоимость годового обучения (тыс. руб.)</a:t>
                </a:r>
              </a:p>
            </c:rich>
          </c:tx>
          <c:layout>
            <c:manualLayout>
              <c:xMode val="edge"/>
              <c:yMode val="edge"/>
              <c:x val="0.31441196990403641"/>
              <c:y val="0.93763664890266574"/>
            </c:manualLayout>
          </c:layout>
        </c:title>
        <c:numFmt formatCode="General" sourceLinked="1"/>
        <c:tickLblPos val="nextTo"/>
        <c:crossAx val="54549504"/>
        <c:crosses val="autoZero"/>
        <c:crossBetween val="midCat"/>
      </c:valAx>
      <c:valAx>
        <c:axId val="54549504"/>
        <c:scaling>
          <c:orientation val="minMax"/>
          <c:max val="95"/>
          <c:min val="7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/>
                  <a:t>Средний балл ЕГЭ платного приема</a:t>
                </a:r>
              </a:p>
            </c:rich>
          </c:tx>
          <c:layout/>
        </c:title>
        <c:numFmt formatCode="General" sourceLinked="1"/>
        <c:tickLblPos val="nextTo"/>
        <c:crossAx val="54547584"/>
        <c:crosses val="autoZero"/>
        <c:crossBetween val="midCat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Казанский</a:t>
            </a:r>
            <a:r>
              <a:rPr lang="ru-RU" baseline="0" dirty="0" smtClean="0"/>
              <a:t> (Приволжский) федеральный университет</a:t>
            </a:r>
            <a:endParaRPr lang="ru-RU" dirty="0"/>
          </a:p>
        </c:rich>
      </c:tx>
      <c:layout/>
    </c:title>
    <c:plotArea>
      <c:layout/>
      <c:bubbleChart>
        <c:varyColors val="1"/>
        <c:ser>
          <c:idx val="0"/>
          <c:order val="0"/>
          <c:dLbls>
            <c:dLbl>
              <c:idx val="1"/>
              <c:layout>
                <c:manualLayout>
                  <c:x val="-0.10298317268193702"/>
                  <c:y val="-9.170339793025471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Здравоохранение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-4.9689440993788804E-3"/>
                  <c:y val="-1.0403122356555702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Экономика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7.1221532091097314E-2"/>
                  <c:y val="5.548331923496371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Менеджмент</a:t>
                    </a:r>
                    <a:endParaRPr lang="en-US"/>
                  </a:p>
                </c:rich>
              </c:tx>
              <c:showVal val="1"/>
            </c:dLbl>
            <c:dLbl>
              <c:idx val="19"/>
              <c:layout>
                <c:manualLayout>
                  <c:x val="-0.14386764164489102"/>
                  <c:y val="-0.10749886738488799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Лингвистика и ИнЯз</a:t>
                    </a:r>
                    <a:endParaRPr lang="en-US"/>
                  </a:p>
                </c:rich>
              </c:tx>
              <c:showVal val="1"/>
            </c:dLbl>
            <c:dLbl>
              <c:idx val="23"/>
              <c:layout>
                <c:manualLayout>
                  <c:x val="-0.24249128336465903"/>
                  <c:y val="-3.428713608237879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Педагогическое образование</a:t>
                    </a:r>
                    <a:endParaRPr lang="en-US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</c:dLbls>
          <c:xVal>
            <c:numRef>
              <c:f>'vuz_all_years2 (15)'!$T$139:$T$2653</c:f>
              <c:numCache>
                <c:formatCode>General</c:formatCode>
                <c:ptCount val="41"/>
                <c:pt idx="0">
                  <c:v>119.05499999999999</c:v>
                </c:pt>
                <c:pt idx="1">
                  <c:v>123.33329999999999</c:v>
                </c:pt>
                <c:pt idx="2">
                  <c:v>132</c:v>
                </c:pt>
                <c:pt idx="3">
                  <c:v>106.57499999999999</c:v>
                </c:pt>
                <c:pt idx="4">
                  <c:v>144</c:v>
                </c:pt>
                <c:pt idx="5">
                  <c:v>144</c:v>
                </c:pt>
                <c:pt idx="6">
                  <c:v>116.7467</c:v>
                </c:pt>
                <c:pt idx="7">
                  <c:v>78.131999999999991</c:v>
                </c:pt>
                <c:pt idx="8">
                  <c:v>131.22</c:v>
                </c:pt>
                <c:pt idx="9">
                  <c:v>78.599999999999994</c:v>
                </c:pt>
                <c:pt idx="10">
                  <c:v>109.98</c:v>
                </c:pt>
                <c:pt idx="11">
                  <c:v>78.599999999999994</c:v>
                </c:pt>
                <c:pt idx="12">
                  <c:v>96.3</c:v>
                </c:pt>
                <c:pt idx="13">
                  <c:v>120</c:v>
                </c:pt>
                <c:pt idx="14">
                  <c:v>138.6</c:v>
                </c:pt>
                <c:pt idx="15">
                  <c:v>92.4</c:v>
                </c:pt>
                <c:pt idx="16">
                  <c:v>134.49</c:v>
                </c:pt>
                <c:pt idx="17">
                  <c:v>78.599999999999994</c:v>
                </c:pt>
                <c:pt idx="18">
                  <c:v>78.599999999999994</c:v>
                </c:pt>
                <c:pt idx="19">
                  <c:v>100.02</c:v>
                </c:pt>
                <c:pt idx="20">
                  <c:v>122.5</c:v>
                </c:pt>
                <c:pt idx="21">
                  <c:v>132</c:v>
                </c:pt>
                <c:pt idx="22">
                  <c:v>78.599999999999994</c:v>
                </c:pt>
                <c:pt idx="23">
                  <c:v>79.008200000000002</c:v>
                </c:pt>
                <c:pt idx="24">
                  <c:v>92.4</c:v>
                </c:pt>
                <c:pt idx="25">
                  <c:v>78.599999999999994</c:v>
                </c:pt>
                <c:pt idx="26">
                  <c:v>131.22</c:v>
                </c:pt>
                <c:pt idx="27">
                  <c:v>84</c:v>
                </c:pt>
                <c:pt idx="28">
                  <c:v>91.86</c:v>
                </c:pt>
                <c:pt idx="29">
                  <c:v>83.31</c:v>
                </c:pt>
                <c:pt idx="30">
                  <c:v>92.4</c:v>
                </c:pt>
                <c:pt idx="31">
                  <c:v>74.22</c:v>
                </c:pt>
                <c:pt idx="32">
                  <c:v>93.765000000000001</c:v>
                </c:pt>
                <c:pt idx="33">
                  <c:v>74.58</c:v>
                </c:pt>
                <c:pt idx="34">
                  <c:v>114</c:v>
                </c:pt>
                <c:pt idx="35">
                  <c:v>86.14</c:v>
                </c:pt>
                <c:pt idx="36">
                  <c:v>78.599999999999994</c:v>
                </c:pt>
                <c:pt idx="37">
                  <c:v>78.599999999999994</c:v>
                </c:pt>
                <c:pt idx="38">
                  <c:v>85.740000000000009</c:v>
                </c:pt>
                <c:pt idx="39">
                  <c:v>132</c:v>
                </c:pt>
                <c:pt idx="40">
                  <c:v>92.4</c:v>
                </c:pt>
              </c:numCache>
            </c:numRef>
          </c:xVal>
          <c:yVal>
            <c:numRef>
              <c:f>'vuz_all_years2 (15)'!$U$139:$U$2653</c:f>
              <c:numCache>
                <c:formatCode>General</c:formatCode>
                <c:ptCount val="41"/>
                <c:pt idx="0">
                  <c:v>71.599999999999994</c:v>
                </c:pt>
                <c:pt idx="1">
                  <c:v>72.8</c:v>
                </c:pt>
                <c:pt idx="2">
                  <c:v>65.3</c:v>
                </c:pt>
                <c:pt idx="3">
                  <c:v>54.2</c:v>
                </c:pt>
                <c:pt idx="4">
                  <c:v>66.900000000000006</c:v>
                </c:pt>
                <c:pt idx="5">
                  <c:v>63.2</c:v>
                </c:pt>
                <c:pt idx="6">
                  <c:v>60.5</c:v>
                </c:pt>
                <c:pt idx="7">
                  <c:v>58.1</c:v>
                </c:pt>
                <c:pt idx="8">
                  <c:v>68.3</c:v>
                </c:pt>
                <c:pt idx="9">
                  <c:v>55.3</c:v>
                </c:pt>
                <c:pt idx="10">
                  <c:v>67.599999999999994</c:v>
                </c:pt>
                <c:pt idx="11">
                  <c:v>55.9</c:v>
                </c:pt>
                <c:pt idx="12">
                  <c:v>51.1</c:v>
                </c:pt>
                <c:pt idx="13">
                  <c:v>57.5</c:v>
                </c:pt>
                <c:pt idx="14">
                  <c:v>65</c:v>
                </c:pt>
                <c:pt idx="15">
                  <c:v>62.7</c:v>
                </c:pt>
                <c:pt idx="16">
                  <c:v>60.2</c:v>
                </c:pt>
                <c:pt idx="17">
                  <c:v>64.5</c:v>
                </c:pt>
                <c:pt idx="18">
                  <c:v>58.8</c:v>
                </c:pt>
                <c:pt idx="19">
                  <c:v>70.599999999999994</c:v>
                </c:pt>
                <c:pt idx="20">
                  <c:v>65.7</c:v>
                </c:pt>
                <c:pt idx="21">
                  <c:v>65.900000000000006</c:v>
                </c:pt>
                <c:pt idx="22">
                  <c:v>52.1</c:v>
                </c:pt>
                <c:pt idx="23">
                  <c:v>60.9</c:v>
                </c:pt>
                <c:pt idx="24">
                  <c:v>59.5</c:v>
                </c:pt>
                <c:pt idx="26">
                  <c:v>74.3</c:v>
                </c:pt>
                <c:pt idx="27">
                  <c:v>54.6</c:v>
                </c:pt>
                <c:pt idx="28">
                  <c:v>54.7</c:v>
                </c:pt>
                <c:pt idx="29">
                  <c:v>55.1</c:v>
                </c:pt>
                <c:pt idx="30">
                  <c:v>65.3</c:v>
                </c:pt>
                <c:pt idx="31">
                  <c:v>49.9</c:v>
                </c:pt>
                <c:pt idx="32">
                  <c:v>59</c:v>
                </c:pt>
                <c:pt idx="33">
                  <c:v>54.5</c:v>
                </c:pt>
                <c:pt idx="34">
                  <c:v>38</c:v>
                </c:pt>
                <c:pt idx="35">
                  <c:v>61.5</c:v>
                </c:pt>
                <c:pt idx="36">
                  <c:v>67.3</c:v>
                </c:pt>
                <c:pt idx="37">
                  <c:v>52.7</c:v>
                </c:pt>
                <c:pt idx="38">
                  <c:v>65.5</c:v>
                </c:pt>
                <c:pt idx="39">
                  <c:v>59.1</c:v>
                </c:pt>
                <c:pt idx="40">
                  <c:v>58.4</c:v>
                </c:pt>
              </c:numCache>
            </c:numRef>
          </c:yVal>
          <c:bubbleSize>
            <c:numRef>
              <c:f>'vuz_all_years2 (15)'!$V$139:$V$2653</c:f>
              <c:numCache>
                <c:formatCode>General</c:formatCode>
                <c:ptCount val="41"/>
                <c:pt idx="0">
                  <c:v>126</c:v>
                </c:pt>
                <c:pt idx="1">
                  <c:v>213</c:v>
                </c:pt>
                <c:pt idx="2">
                  <c:v>40</c:v>
                </c:pt>
                <c:pt idx="3">
                  <c:v>11</c:v>
                </c:pt>
                <c:pt idx="4">
                  <c:v>221</c:v>
                </c:pt>
                <c:pt idx="5">
                  <c:v>295</c:v>
                </c:pt>
                <c:pt idx="6">
                  <c:v>107</c:v>
                </c:pt>
                <c:pt idx="7">
                  <c:v>55</c:v>
                </c:pt>
                <c:pt idx="8">
                  <c:v>1</c:v>
                </c:pt>
                <c:pt idx="9">
                  <c:v>25</c:v>
                </c:pt>
                <c:pt idx="10">
                  <c:v>98</c:v>
                </c:pt>
                <c:pt idx="11">
                  <c:v>10</c:v>
                </c:pt>
                <c:pt idx="12">
                  <c:v>17</c:v>
                </c:pt>
                <c:pt idx="13">
                  <c:v>35</c:v>
                </c:pt>
                <c:pt idx="14">
                  <c:v>12</c:v>
                </c:pt>
                <c:pt idx="15">
                  <c:v>66</c:v>
                </c:pt>
                <c:pt idx="16">
                  <c:v>9</c:v>
                </c:pt>
                <c:pt idx="17">
                  <c:v>63</c:v>
                </c:pt>
                <c:pt idx="18">
                  <c:v>4</c:v>
                </c:pt>
                <c:pt idx="19">
                  <c:v>232</c:v>
                </c:pt>
                <c:pt idx="20">
                  <c:v>114</c:v>
                </c:pt>
                <c:pt idx="21">
                  <c:v>51</c:v>
                </c:pt>
                <c:pt idx="22">
                  <c:v>3</c:v>
                </c:pt>
                <c:pt idx="23">
                  <c:v>286</c:v>
                </c:pt>
                <c:pt idx="24">
                  <c:v>11</c:v>
                </c:pt>
                <c:pt idx="26">
                  <c:v>18</c:v>
                </c:pt>
                <c:pt idx="27">
                  <c:v>9</c:v>
                </c:pt>
                <c:pt idx="28">
                  <c:v>49</c:v>
                </c:pt>
                <c:pt idx="29">
                  <c:v>20</c:v>
                </c:pt>
                <c:pt idx="30">
                  <c:v>61</c:v>
                </c:pt>
                <c:pt idx="31">
                  <c:v>4</c:v>
                </c:pt>
                <c:pt idx="32">
                  <c:v>77</c:v>
                </c:pt>
                <c:pt idx="33">
                  <c:v>12</c:v>
                </c:pt>
                <c:pt idx="34">
                  <c:v>1</c:v>
                </c:pt>
                <c:pt idx="35">
                  <c:v>5</c:v>
                </c:pt>
                <c:pt idx="36">
                  <c:v>7</c:v>
                </c:pt>
                <c:pt idx="37">
                  <c:v>24</c:v>
                </c:pt>
                <c:pt idx="38">
                  <c:v>95</c:v>
                </c:pt>
                <c:pt idx="39">
                  <c:v>41</c:v>
                </c:pt>
                <c:pt idx="40">
                  <c:v>22</c:v>
                </c:pt>
              </c:numCache>
            </c:numRef>
          </c:bubbleSize>
          <c:bubble3D val="1"/>
        </c:ser>
        <c:dLbls/>
        <c:bubbleScale val="100"/>
        <c:sizeRepresents val="w"/>
        <c:axId val="75256960"/>
        <c:axId val="75258880"/>
      </c:bubbleChart>
      <c:valAx>
        <c:axId val="75256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Стоимость годового обучения (тыс. руб.)</a:t>
                </a:r>
              </a:p>
            </c:rich>
          </c:tx>
          <c:layout/>
        </c:title>
        <c:numFmt formatCode="General" sourceLinked="1"/>
        <c:tickLblPos val="nextTo"/>
        <c:crossAx val="75258880"/>
        <c:crosses val="autoZero"/>
        <c:crossBetween val="midCat"/>
      </c:valAx>
      <c:valAx>
        <c:axId val="75258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Средний балл ЕГЭ платного приема</a:t>
                </a:r>
              </a:p>
            </c:rich>
          </c:tx>
          <c:layout/>
        </c:title>
        <c:numFmt formatCode="General" sourceLinked="1"/>
        <c:tickLblPos val="nextTo"/>
        <c:crossAx val="75256960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Новосибирский государственный университет экономики и управления</a:t>
            </a:r>
          </a:p>
        </c:rich>
      </c:tx>
      <c:layout/>
    </c:title>
    <c:plotArea>
      <c:layout/>
      <c:bubbleChart>
        <c:varyColors val="1"/>
        <c:ser>
          <c:idx val="0"/>
          <c:order val="0"/>
          <c:dLbls>
            <c:dLbl>
              <c:idx val="0"/>
              <c:layout>
                <c:manualLayout>
                  <c:x val="-0.10576015108593004"/>
                  <c:y val="-4.54346813848248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Бизнес-информатика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9.4428706326723302E-3"/>
                  <c:y val="-3.14547794202634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Экономика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7.3654390934844188E-2"/>
                  <c:y val="3.844473040254409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Социология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0.18508026440037803"/>
                  <c:y val="6.290955884052680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Менеджмент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-1.5108741718899902E-2"/>
                  <c:y val="4.19397058936845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Юриспруденция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>
                <c:manualLayout>
                  <c:x val="-0.13408876298394698"/>
                  <c:y val="-2.0969852946842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Математика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>
                <c:manualLayout>
                  <c:x val="-0.103871576959396"/>
                  <c:y val="-7.688946080508818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Международные отношения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>
                <c:manualLayout>
                  <c:x val="-1.6997167138810203E-2"/>
                  <c:y val="2.09698529468422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Психология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layout>
                <c:manualLayout>
                  <c:x val="-1.5108593012275703E-2"/>
                  <c:y val="2.09698529468422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Экология</a:t>
                    </a:r>
                    <a:endParaRPr lang="en-US"/>
                  </a:p>
                </c:rich>
              </c:tx>
              <c:showVal val="1"/>
            </c:dLbl>
            <c:delete val="1"/>
          </c:dLbls>
          <c:xVal>
            <c:numRef>
              <c:f>'vuz_all_years2 (15)'!$T$539:$T$3185</c:f>
              <c:numCache>
                <c:formatCode>General</c:formatCode>
                <c:ptCount val="14"/>
                <c:pt idx="0">
                  <c:v>79</c:v>
                </c:pt>
                <c:pt idx="1">
                  <c:v>89</c:v>
                </c:pt>
                <c:pt idx="2">
                  <c:v>79</c:v>
                </c:pt>
                <c:pt idx="3">
                  <c:v>82.333300000000008</c:v>
                </c:pt>
                <c:pt idx="4">
                  <c:v>84</c:v>
                </c:pt>
                <c:pt idx="5">
                  <c:v>79</c:v>
                </c:pt>
                <c:pt idx="6">
                  <c:v>79</c:v>
                </c:pt>
                <c:pt idx="7">
                  <c:v>84</c:v>
                </c:pt>
                <c:pt idx="8">
                  <c:v>79</c:v>
                </c:pt>
                <c:pt idx="9">
                  <c:v>84</c:v>
                </c:pt>
                <c:pt idx="10">
                  <c:v>79</c:v>
                </c:pt>
                <c:pt idx="11">
                  <c:v>84</c:v>
                </c:pt>
                <c:pt idx="12">
                  <c:v>84</c:v>
                </c:pt>
                <c:pt idx="13">
                  <c:v>79</c:v>
                </c:pt>
              </c:numCache>
            </c:numRef>
          </c:xVal>
          <c:yVal>
            <c:numRef>
              <c:f>'vuz_all_years2 (15)'!$U$539:$U$3185</c:f>
              <c:numCache>
                <c:formatCode>General</c:formatCode>
                <c:ptCount val="14"/>
                <c:pt idx="0">
                  <c:v>67.099999999999994</c:v>
                </c:pt>
                <c:pt idx="1">
                  <c:v>65.400000000000006</c:v>
                </c:pt>
                <c:pt idx="2">
                  <c:v>65.2</c:v>
                </c:pt>
                <c:pt idx="3">
                  <c:v>60.9</c:v>
                </c:pt>
                <c:pt idx="4">
                  <c:v>58.5</c:v>
                </c:pt>
                <c:pt idx="5">
                  <c:v>52.4</c:v>
                </c:pt>
                <c:pt idx="6">
                  <c:v>51.2</c:v>
                </c:pt>
                <c:pt idx="7">
                  <c:v>59.1</c:v>
                </c:pt>
                <c:pt idx="8">
                  <c:v>52.4</c:v>
                </c:pt>
                <c:pt idx="9">
                  <c:v>66.400000000000006</c:v>
                </c:pt>
                <c:pt idx="10">
                  <c:v>51.9</c:v>
                </c:pt>
                <c:pt idx="11">
                  <c:v>60.1</c:v>
                </c:pt>
                <c:pt idx="12">
                  <c:v>60.3</c:v>
                </c:pt>
                <c:pt idx="13">
                  <c:v>47.8</c:v>
                </c:pt>
              </c:numCache>
            </c:numRef>
          </c:yVal>
          <c:bubbleSize>
            <c:numRef>
              <c:f>'vuz_all_years2 (15)'!$V$539:$V$3185</c:f>
              <c:numCache>
                <c:formatCode>General</c:formatCode>
                <c:ptCount val="14"/>
                <c:pt idx="0">
                  <c:v>15</c:v>
                </c:pt>
                <c:pt idx="1">
                  <c:v>196</c:v>
                </c:pt>
                <c:pt idx="2">
                  <c:v>12</c:v>
                </c:pt>
                <c:pt idx="3">
                  <c:v>122</c:v>
                </c:pt>
                <c:pt idx="4">
                  <c:v>24</c:v>
                </c:pt>
                <c:pt idx="5">
                  <c:v>6</c:v>
                </c:pt>
                <c:pt idx="6">
                  <c:v>5</c:v>
                </c:pt>
                <c:pt idx="7">
                  <c:v>100</c:v>
                </c:pt>
                <c:pt idx="8">
                  <c:v>6</c:v>
                </c:pt>
                <c:pt idx="9">
                  <c:v>33</c:v>
                </c:pt>
                <c:pt idx="10">
                  <c:v>6</c:v>
                </c:pt>
                <c:pt idx="11">
                  <c:v>24</c:v>
                </c:pt>
                <c:pt idx="12">
                  <c:v>72</c:v>
                </c:pt>
                <c:pt idx="13">
                  <c:v>4</c:v>
                </c:pt>
              </c:numCache>
            </c:numRef>
          </c:bubbleSize>
          <c:bubble3D val="1"/>
        </c:ser>
        <c:dLbls/>
        <c:bubbleScale val="100"/>
        <c:axId val="78240384"/>
        <c:axId val="82326272"/>
      </c:bubbleChart>
      <c:valAx>
        <c:axId val="78240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Стоимость годового обучения (тыс. руб.)</a:t>
                </a:r>
              </a:p>
            </c:rich>
          </c:tx>
          <c:layout/>
        </c:title>
        <c:numFmt formatCode="General" sourceLinked="1"/>
        <c:tickLblPos val="nextTo"/>
        <c:crossAx val="82326272"/>
        <c:crosses val="autoZero"/>
        <c:crossBetween val="midCat"/>
      </c:valAx>
      <c:valAx>
        <c:axId val="82326272"/>
        <c:scaling>
          <c:orientation val="minMax"/>
          <c:min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Средний балл ЕГЭ платного приема</a:t>
                </a:r>
                <a:r>
                  <a:rPr lang="en-US" sz="1400"/>
                  <a:t> </a:t>
                </a:r>
              </a:p>
            </c:rich>
          </c:tx>
          <c:layout>
            <c:manualLayout>
              <c:xMode val="edge"/>
              <c:yMode val="edge"/>
              <c:x val="7.8926040760485712E-3"/>
              <c:y val="0.25449118110357599"/>
            </c:manualLayout>
          </c:layout>
        </c:title>
        <c:numFmt formatCode="General" sourceLinked="1"/>
        <c:tickLblPos val="nextTo"/>
        <c:crossAx val="78240384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4F529-9B9B-1548-82D9-59443619A37A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D8E2-90E1-5345-A30C-13AA69A59F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55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3958A-3F90-4CB2-8F6C-7D4BC2CAC9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96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500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29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0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97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69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35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3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239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007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190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19BE-0910-B544-99EA-29348D79C1A8}" type="datetimeFigureOut">
              <a:rPr lang="ru-RU" smtClean="0"/>
              <a:pPr/>
              <a:t>10.10.2015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5FDBC-552E-224C-B11C-5CEA0C2AE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23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Модели ценообразования на платные программы 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2015</a:t>
            </a:r>
            <a:b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74232" y="2160528"/>
            <a:ext cx="4960342" cy="3049078"/>
            <a:chOff x="3316287" y="2255838"/>
            <a:chExt cx="4659313" cy="2678153"/>
          </a:xfrm>
        </p:grpSpPr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7300913" y="2255838"/>
              <a:ext cx="6746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7300913" y="3967163"/>
              <a:ext cx="6746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6287" y="4690689"/>
              <a:ext cx="3184902" cy="24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Размер точки отражает размер платного приема</a:t>
              </a:r>
              <a:endParaRPr lang="ru-RU" sz="1200" dirty="0">
                <a:latin typeface="+mn-lt"/>
              </a:endParaRPr>
            </a:p>
          </p:txBody>
        </p:sp>
      </p:grp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440096"/>
              </p:ext>
            </p:extLst>
          </p:nvPr>
        </p:nvGraphicFramePr>
        <p:xfrm>
          <a:off x="549742" y="841374"/>
          <a:ext cx="7698441" cy="409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993452" y="5460642"/>
            <a:ext cx="7482624" cy="954446"/>
            <a:chOff x="1698965" y="5460642"/>
            <a:chExt cx="6131532" cy="954446"/>
          </a:xfrm>
        </p:grpSpPr>
        <p:sp>
          <p:nvSpPr>
            <p:cNvPr id="8" name="Рамка 7"/>
            <p:cNvSpPr/>
            <p:nvPr/>
          </p:nvSpPr>
          <p:spPr>
            <a:xfrm>
              <a:off x="1698965" y="5460642"/>
              <a:ext cx="6131532" cy="95444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3042" y="5700978"/>
              <a:ext cx="6027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Стратегия с единой ценой на все программы. Спрос определяется качеством программы и репутацией университета.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42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74232" y="2160528"/>
            <a:ext cx="4960342" cy="3529686"/>
            <a:chOff x="3316287" y="2255838"/>
            <a:chExt cx="4659313" cy="3100294"/>
          </a:xfrm>
        </p:grpSpPr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7300913" y="2255838"/>
              <a:ext cx="6746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7300913" y="3967163"/>
              <a:ext cx="6746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6287" y="5112830"/>
              <a:ext cx="3184902" cy="24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Размер точки отражает размер платного приема</a:t>
              </a:r>
              <a:endParaRPr lang="ru-RU" sz="1200" dirty="0">
                <a:latin typeface="+mn-lt"/>
              </a:endParaRPr>
            </a:p>
          </p:txBody>
        </p:sp>
      </p:grp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0046924"/>
              </p:ext>
            </p:extLst>
          </p:nvPr>
        </p:nvGraphicFramePr>
        <p:xfrm>
          <a:off x="108858" y="841376"/>
          <a:ext cx="8654142" cy="471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Рамка 7"/>
          <p:cNvSpPr/>
          <p:nvPr/>
        </p:nvSpPr>
        <p:spPr>
          <a:xfrm>
            <a:off x="1352281" y="5847008"/>
            <a:ext cx="6954591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9707" y="6001555"/>
            <a:ext cx="6247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Стратегия ценовой дифференциации программ. Помимо цены, на спрос влияет бренд университета.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54536" y="2160528"/>
            <a:ext cx="4780038" cy="2923055"/>
            <a:chOff x="3485649" y="2255838"/>
            <a:chExt cx="4489951" cy="2567461"/>
          </a:xfrm>
        </p:grpSpPr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7300913" y="2255838"/>
              <a:ext cx="6746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44" name="Rectangle 10"/>
            <p:cNvSpPr>
              <a:spLocks noChangeArrowheads="1"/>
            </p:cNvSpPr>
            <p:nvPr/>
          </p:nvSpPr>
          <p:spPr bwMode="auto">
            <a:xfrm>
              <a:off x="7300913" y="3967163"/>
              <a:ext cx="67468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rgbClr val="FFFFFF"/>
                  </a:solidFill>
                  <a:latin typeface="Myriad Pro"/>
                </a:rPr>
                <a:t>фото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5649" y="4579997"/>
              <a:ext cx="3184902" cy="243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+mn-lt"/>
                </a:rPr>
                <a:t>Размер точки отражает размер платного приема</a:t>
              </a:r>
              <a:endParaRPr lang="ru-RU" sz="1200" dirty="0">
                <a:latin typeface="+mn-lt"/>
              </a:endParaRPr>
            </a:p>
          </p:txBody>
        </p:sp>
      </p:grpSp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9347359"/>
              </p:ext>
            </p:extLst>
          </p:nvPr>
        </p:nvGraphicFramePr>
        <p:xfrm>
          <a:off x="752787" y="218203"/>
          <a:ext cx="7589584" cy="47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Рамка 6"/>
          <p:cNvSpPr/>
          <p:nvPr/>
        </p:nvSpPr>
        <p:spPr>
          <a:xfrm>
            <a:off x="1648495" y="5250425"/>
            <a:ext cx="6693875" cy="9144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3194" y="5426161"/>
            <a:ext cx="628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Потенциал для большей ценовой дифференциации:  сегментирование программ на  популярные и непопулярные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3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174</Words>
  <Application>Microsoft Office PowerPoint</Application>
  <PresentationFormat>Экран (4:3)</PresentationFormat>
  <Paragraphs>48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Модели ценообразования на платные программы   2015 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mdobryakova</dc:creator>
  <cp:lastModifiedBy>А</cp:lastModifiedBy>
  <cp:revision>20</cp:revision>
  <dcterms:created xsi:type="dcterms:W3CDTF">2015-10-07T09:07:15Z</dcterms:created>
  <dcterms:modified xsi:type="dcterms:W3CDTF">2015-10-10T16:13:25Z</dcterms:modified>
</cp:coreProperties>
</file>